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1" r:id="rId4"/>
  </p:sldMasterIdLst>
  <p:notesMasterIdLst>
    <p:notesMasterId r:id="rId10"/>
  </p:notesMasterIdLst>
  <p:handoutMasterIdLst>
    <p:handoutMasterId r:id="rId11"/>
  </p:handoutMasterIdLst>
  <p:sldIdLst>
    <p:sldId id="262" r:id="rId5"/>
    <p:sldId id="272" r:id="rId6"/>
    <p:sldId id="273" r:id="rId7"/>
    <p:sldId id="274" r:id="rId8"/>
    <p:sldId id="27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B7DC"/>
    <a:srgbClr val="AFD13E"/>
    <a:srgbClr val="FF0000"/>
    <a:srgbClr val="89BBE2"/>
    <a:srgbClr val="FF3300"/>
    <a:srgbClr val="8B44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8499" autoAdjust="0"/>
  </p:normalViewPr>
  <p:slideViewPr>
    <p:cSldViewPr snapToGrid="0" snapToObjects="1" showGuides="1">
      <p:cViewPr varScale="1">
        <p:scale>
          <a:sx n="69" d="100"/>
          <a:sy n="69" d="100"/>
        </p:scale>
        <p:origin x="1128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07" d="100"/>
          <a:sy n="107" d="100"/>
        </p:scale>
        <p:origin x="3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C63023-B72C-9746-B2A3-CE9AA01928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99FA06-9CAF-F94D-96BF-8B1EC65C62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7BD91-551C-C443-844E-4D420AAA2E49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88AE76-A8FD-6446-AA77-9C7A227874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22013-6096-5440-93D5-6CC3CB2DED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9FC7F-67FD-F146-9D08-5E4C9116979A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214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E232F1-7F93-44DB-8E44-71D9D6D36B95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5984D-A813-448B-BADC-0CEDD4D8498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950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A988CE85-24C3-DCB0-6818-885C9B9B6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>
            <a:extLst>
              <a:ext uri="{FF2B5EF4-FFF2-40B4-BE49-F238E27FC236}">
                <a16:creationId xmlns:a16="http://schemas.microsoft.com/office/drawing/2014/main" id="{3E8003A7-26A7-5114-9366-9F3341409F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>
            <a:extLst>
              <a:ext uri="{FF2B5EF4-FFF2-40B4-BE49-F238E27FC236}">
                <a16:creationId xmlns:a16="http://schemas.microsoft.com/office/drawing/2014/main" id="{F9A472BB-731E-FF77-078F-7591CDC055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5343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7785F-EB19-EA44-BADA-15BCCB7526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B284C5-DB9E-3A43-91B0-98F7C1A53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A07D7-27C0-DB46-8F06-374C9772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FF16E-7997-A34E-BB70-A080636F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4937A9E-5ADC-DC4E-B0C1-65AE4B695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452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5581-2260-B848-BFC9-4540E6174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D2C8A-4A7F-2A47-82B7-743DAF139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2BFBB-B03B-094B-9D65-B287262E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267C4-EFC7-6E40-818A-C03BC0357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62F0761-9C99-1844-BF08-F9E076BA9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89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F2DC-1338-9244-8CFF-197EB24B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B8674-CE38-F04A-B142-82D57D75F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260D7-3B33-7444-9FBC-7EF48196C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FB6B62-C1B6-9A4A-8114-0AA82059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3FC6FF3-66E0-0946-8F1E-C29493611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658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B90BB-3A58-8040-913F-224A9607B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59073-7991-634D-9323-6236677C9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A06C3-CC04-804D-95F8-8BBC9C7BA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6DFA2-E7C4-AD43-B7D2-FF2C5AD5F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6873E-9409-114A-92FB-26F645EC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0A06131-81D8-C545-806E-2BA8E7E5E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7449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28035-9C8A-784C-88CD-C92DD4CE6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99E9D-4B72-0446-BCFE-064397188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81115-5D45-EE4C-922E-1CCBE58CF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7F22B-51F5-164E-910D-BE01A4ABB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0131F-94A9-AE47-9BEA-A4338AE45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E84034-2D9E-5E4F-B4DC-B6B81622E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375E83-54DC-E84B-8959-EB1DABA6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423E5DD-33AB-C147-AF74-79B09E1D9C7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401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60CC6-61D7-4947-B318-3E8F1679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31B4C-DA19-194D-A6F6-D0229B2F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D0AD0D-1B8B-254D-871C-54AA44D6F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E34351-6938-7741-8A38-3388B9D2F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514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445C59-16E2-B648-8AA9-E27625C32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C1DD16-7CBA-374D-BAE5-2A252D5A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439D8-5701-F041-B442-D7FC859026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28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3F63-3538-7A4F-832E-BD45957A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A4841-91CF-CB4F-AF89-734991A59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F3546-F641-6F42-A4C5-FCD97D8A88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A51E6-2D7A-3443-9F72-2E449DE7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CD55E-65C5-D442-8B45-7D42515B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C0CFE1F-A29E-1B4B-8F8D-89D3AA42C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25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AA0DF-82CF-2940-BD0B-3F2FCE25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44B20-FBF6-FF44-9A4E-8FDC91D3D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03BCE-67AD-5D40-A0BE-08D2E09B7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9F4B1-29A2-6549-A4BB-7AE1F3C6C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265ED-827B-CB4A-8B78-358FE1C9A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2F51B7-DFDB-6D4A-8486-954C79306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093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9D938-134D-5B48-946A-EA89F0C7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AF9062-E11C-6649-8E08-F27D3555A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C26F1-29FB-1042-A7EE-B725B764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78D13-749D-C641-BC08-D28EDFCC0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4D54C76-DB60-3442-8DA3-D9528D0A3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23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D54F0B-A1D8-F547-BEBC-B034F43F4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8AD462-237E-5C4C-9230-39A189E56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1362-376B-EB43-9E52-484F9D63F74F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D9032-9BD1-F746-AC24-23E80DED0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8DB6C-8032-AB43-9D30-78471A57A591}" type="slidenum">
              <a:rPr lang="en-GB" smtClean="0"/>
              <a:t>‹nr.›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4EA9D9B-17CA-4E49-A90C-D7E113B9CC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046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337851-66E0-5846-9529-C9098F22F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2907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EA263-E10E-AB41-A7D8-00199F4D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FBB05-7391-694F-BC76-69C9D5EA8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72DB1362-376B-EB43-9E52-484F9D63F74F}" type="datetimeFigureOut">
              <a:rPr lang="en-GB" smtClean="0"/>
              <a:pPr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0703D-E3C9-1945-BA30-F52A08B008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5AEDD-A19A-B543-9D0D-8CF7F9162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5A8DB6C-8032-AB43-9D30-78471A57A591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24D179-0057-384A-AA4F-5F4773F6F4D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209981" y="372151"/>
            <a:ext cx="1220019" cy="10589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612757-B4DE-0549-BD93-9749A5D85760}"/>
              </a:ext>
            </a:extLst>
          </p:cNvPr>
          <p:cNvSpPr/>
          <p:nvPr userDrawn="1"/>
        </p:nvSpPr>
        <p:spPr>
          <a:xfrm>
            <a:off x="0" y="-12782"/>
            <a:ext cx="170329" cy="6870782"/>
          </a:xfrm>
          <a:prstGeom prst="rect">
            <a:avLst/>
          </a:prstGeom>
          <a:solidFill>
            <a:srgbClr val="93B7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4050007-CEDD-DD41-B201-DF62B2869FF4}"/>
              </a:ext>
            </a:extLst>
          </p:cNvPr>
          <p:cNvSpPr txBox="1">
            <a:spLocks/>
          </p:cNvSpPr>
          <p:nvPr userDrawn="1"/>
        </p:nvSpPr>
        <p:spPr>
          <a:xfrm>
            <a:off x="1069554" y="311459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dirty="0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3CFE16A9-49C3-1747-B61D-653A1D0CB11F}"/>
              </a:ext>
            </a:extLst>
          </p:cNvPr>
          <p:cNvSpPr txBox="1">
            <a:spLocks/>
          </p:cNvSpPr>
          <p:nvPr userDrawn="1"/>
        </p:nvSpPr>
        <p:spPr>
          <a:xfrm>
            <a:off x="1587347" y="47608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250547C-DF2E-3341-A14C-269C3A12BA76}"/>
              </a:ext>
            </a:extLst>
          </p:cNvPr>
          <p:cNvSpPr txBox="1">
            <a:spLocks/>
          </p:cNvSpPr>
          <p:nvPr userDrawn="1"/>
        </p:nvSpPr>
        <p:spPr>
          <a:xfrm>
            <a:off x="3829276" y="6444486"/>
            <a:ext cx="4411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b="1" dirty="0"/>
              <a:t>Nederlandstalig Platform</a:t>
            </a:r>
            <a:r>
              <a:rPr lang="en-US" dirty="0"/>
              <a:t> </a:t>
            </a:r>
            <a:r>
              <a:rPr lang="nl-NL" b="1" dirty="0"/>
              <a:t>voor Thuisverpleegkundigen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14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8B449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ptv.be/ethisch-charter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0115DCD-FCCB-C2AD-F622-81147D739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572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nl-BE" dirty="0"/>
              <a:t>Ondersteuning </a:t>
            </a:r>
            <a:r>
              <a:rPr lang="nl-BE" dirty="0" err="1"/>
              <a:t>najaarsvaccinaties</a:t>
            </a:r>
            <a:r>
              <a:rPr lang="nl-BE" dirty="0"/>
              <a:t> huisartsen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FB898-2ABE-41CC-46A1-C32BD5B71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30854-4FD3-59C2-68C0-AF1B942C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>
                <a:solidFill>
                  <a:srgbClr val="3A76A4"/>
                </a:solidFill>
                <a:latin typeface="Aptos"/>
              </a:rPr>
              <a:t>Hoe ondersteuning aanvragen?</a:t>
            </a:r>
            <a:endParaRPr b="1" dirty="0">
              <a:solidFill>
                <a:srgbClr val="3A76A4"/>
              </a:solidFill>
              <a:latin typeface="Aptos"/>
            </a:endParaRPr>
          </a:p>
        </p:txBody>
      </p:sp>
      <p:sp>
        <p:nvSpPr>
          <p:cNvPr id="6" name="BG-accent-bar"/>
          <p:cNvSpPr/>
          <p:nvPr/>
        </p:nvSpPr>
        <p:spPr>
          <a:xfrm>
            <a:off x="838200" y="1465072"/>
            <a:ext cx="1005840" cy="64008"/>
          </a:xfrm>
          <a:prstGeom prst="rect">
            <a:avLst/>
          </a:prstGeom>
          <a:solidFill>
            <a:srgbClr val="ADC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F7C6C962-8CFB-A415-FAFC-D0BF2BB3C336}"/>
              </a:ext>
            </a:extLst>
          </p:cNvPr>
          <p:cNvGrpSpPr/>
          <p:nvPr/>
        </p:nvGrpSpPr>
        <p:grpSpPr>
          <a:xfrm>
            <a:off x="731520" y="2247392"/>
            <a:ext cx="4800600" cy="3063240"/>
            <a:chOff x="606552" y="1678432"/>
            <a:chExt cx="4800600" cy="3063240"/>
          </a:xfrm>
        </p:grpSpPr>
        <p:sp>
          <p:nvSpPr>
            <p:cNvPr id="7" name="BG-soft-band"/>
            <p:cNvSpPr/>
            <p:nvPr/>
          </p:nvSpPr>
          <p:spPr>
            <a:xfrm>
              <a:off x="606552" y="1678432"/>
              <a:ext cx="4800600" cy="3063240"/>
            </a:xfrm>
            <a:prstGeom prst="roundRect">
              <a:avLst/>
            </a:prstGeom>
            <a:solidFill>
              <a:srgbClr val="EAF4F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87552" y="1993392"/>
              <a:ext cx="4160520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l"/>
              <a:r>
                <a:rPr sz="2200" b="1" dirty="0" err="1">
                  <a:solidFill>
                    <a:srgbClr val="3A76A4"/>
                  </a:solidFill>
                  <a:latin typeface="Aptos"/>
                </a:rPr>
                <a:t>Provinciale</a:t>
              </a:r>
              <a:r>
                <a:rPr sz="2200" b="1" dirty="0">
                  <a:solidFill>
                    <a:srgbClr val="3A76A4"/>
                  </a:solidFill>
                  <a:latin typeface="Aptos"/>
                </a:rPr>
                <a:t> </a:t>
              </a:r>
              <a:r>
                <a:rPr sz="2200" b="1" dirty="0" err="1">
                  <a:solidFill>
                    <a:srgbClr val="3A76A4"/>
                  </a:solidFill>
                  <a:latin typeface="Aptos"/>
                </a:rPr>
                <a:t>coördinator</a:t>
              </a:r>
              <a:endParaRPr sz="2200" b="1" dirty="0">
                <a:solidFill>
                  <a:srgbClr val="3A76A4"/>
                </a:solidFill>
                <a:latin typeface="Apto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87552" y="2487168"/>
              <a:ext cx="4160520" cy="123444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l"/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Huisartsen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kunnen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de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provinciale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coördinator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in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hun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provincie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rechtstreeks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 </a:t>
              </a:r>
              <a:r>
                <a:rPr sz="1700" b="0" dirty="0" err="1">
                  <a:solidFill>
                    <a:srgbClr val="464B50"/>
                  </a:solidFill>
                  <a:latin typeface="Aptos"/>
                </a:rPr>
                <a:t>contacteren</a:t>
              </a:r>
              <a:r>
                <a:rPr sz="1700" b="0" dirty="0">
                  <a:solidFill>
                    <a:srgbClr val="464B50"/>
                  </a:solidFill>
                  <a:latin typeface="Aptos"/>
                </a:rPr>
                <a:t>.
</a:t>
              </a:r>
              <a:r>
                <a:rPr sz="1700" b="1" dirty="0" err="1">
                  <a:solidFill>
                    <a:srgbClr val="464B50"/>
                  </a:solidFill>
                  <a:latin typeface="Aptos"/>
                </a:rPr>
                <a:t>Contactgegevens</a:t>
              </a:r>
              <a:r>
                <a:rPr sz="1700" b="1" dirty="0">
                  <a:solidFill>
                    <a:srgbClr val="464B50"/>
                  </a:solidFill>
                  <a:latin typeface="Aptos"/>
                </a:rPr>
                <a:t>: NPTV-website &gt; Over </a:t>
              </a:r>
              <a:r>
                <a:rPr sz="1700" b="1" dirty="0" err="1">
                  <a:solidFill>
                    <a:srgbClr val="464B50"/>
                  </a:solidFill>
                  <a:latin typeface="Aptos"/>
                </a:rPr>
                <a:t>ons</a:t>
              </a:r>
              <a:r>
                <a:rPr sz="1700" b="1" dirty="0">
                  <a:solidFill>
                    <a:srgbClr val="464B50"/>
                  </a:solidFill>
                  <a:latin typeface="Aptos"/>
                </a:rPr>
                <a:t>.</a:t>
              </a:r>
            </a:p>
          </p:txBody>
        </p:sp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61A836C9-862A-CAAA-736C-4DE3AE98BEFB}"/>
              </a:ext>
            </a:extLst>
          </p:cNvPr>
          <p:cNvGrpSpPr/>
          <p:nvPr/>
        </p:nvGrpSpPr>
        <p:grpSpPr>
          <a:xfrm>
            <a:off x="6278880" y="2247392"/>
            <a:ext cx="4800600" cy="3063240"/>
            <a:chOff x="5989320" y="1783080"/>
            <a:chExt cx="4800600" cy="3063240"/>
          </a:xfrm>
        </p:grpSpPr>
        <p:sp>
          <p:nvSpPr>
            <p:cNvPr id="10" name="BG-soft-band"/>
            <p:cNvSpPr/>
            <p:nvPr/>
          </p:nvSpPr>
          <p:spPr>
            <a:xfrm>
              <a:off x="5989320" y="1783080"/>
              <a:ext cx="4800600" cy="3063240"/>
            </a:xfrm>
            <a:prstGeom prst="roundRect">
              <a:avLst/>
            </a:prstGeom>
            <a:solidFill>
              <a:srgbClr val="F5F9E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263640" y="1993392"/>
              <a:ext cx="4160520" cy="32004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l"/>
              <a:r>
                <a:rPr sz="2200" b="1">
                  <a:solidFill>
                    <a:srgbClr val="3A76A4"/>
                  </a:solidFill>
                  <a:latin typeface="Aptos"/>
                </a:rPr>
                <a:t>Timing aanvraag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55080" y="2587752"/>
              <a:ext cx="1554480" cy="22860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1450" b="1">
                  <a:solidFill>
                    <a:srgbClr val="828689"/>
                  </a:solidFill>
                  <a:latin typeface="Aptos"/>
                </a:rPr>
                <a:t>Minstens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26480" y="2852928"/>
              <a:ext cx="1920240" cy="41148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2800" b="1">
                  <a:solidFill>
                    <a:srgbClr val="833790"/>
                  </a:solidFill>
                  <a:latin typeface="Aptos"/>
                </a:rPr>
                <a:t>2 weken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55080" y="3291840"/>
              <a:ext cx="1554480" cy="22860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1450" b="1">
                  <a:solidFill>
                    <a:srgbClr val="828689"/>
                  </a:solidFill>
                  <a:latin typeface="Aptos"/>
                </a:rPr>
                <a:t>vooraf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412480" y="2587752"/>
              <a:ext cx="1554480" cy="22860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1450" b="1">
                  <a:solidFill>
                    <a:srgbClr val="828689"/>
                  </a:solidFill>
                  <a:latin typeface="Aptos"/>
                </a:rPr>
                <a:t>Maximaal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19872" y="2852928"/>
              <a:ext cx="2148840" cy="41148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2800" b="1">
                  <a:solidFill>
                    <a:srgbClr val="833790"/>
                  </a:solidFill>
                  <a:latin typeface="Aptos"/>
                </a:rPr>
                <a:t>1,5 maand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412480" y="3291840"/>
              <a:ext cx="1554480" cy="22860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1450" b="1">
                  <a:solidFill>
                    <a:srgbClr val="828689"/>
                  </a:solidFill>
                  <a:latin typeface="Aptos"/>
                </a:rPr>
                <a:t>vooraf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55080" y="3913632"/>
              <a:ext cx="4069080" cy="640080"/>
            </a:xfrm>
            <a:prstGeom prst="rect">
              <a:avLst/>
            </a:prstGeom>
            <a:noFill/>
          </p:spPr>
          <p:txBody>
            <a:bodyPr wrap="square" lIns="18288" tIns="18288" rIns="18288" bIns="18288" anchor="t">
              <a:noAutofit/>
            </a:bodyPr>
            <a:lstStyle/>
            <a:p>
              <a:pPr algn="ctr"/>
              <a:r>
                <a:rPr sz="1600" b="0">
                  <a:solidFill>
                    <a:srgbClr val="464B50"/>
                  </a:solidFill>
                  <a:latin typeface="Aptos"/>
                </a:rPr>
                <a:t>Zo heeft de coördinator voldoende tijd om een beschikbare (zelfstandige) verpleegkundige te zoeken.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238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3A76A4"/>
                </a:solidFill>
                <a:latin typeface="Aptos"/>
              </a:rPr>
              <a:t>Welke informatie geef je meteen mee?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539177"/>
            <a:ext cx="8366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endParaRPr sz="2800" b="1" dirty="0">
              <a:solidFill>
                <a:srgbClr val="3A76A4"/>
              </a:solidFill>
              <a:latin typeface="Aptos"/>
            </a:endParaRPr>
          </a:p>
        </p:txBody>
      </p:sp>
      <p:sp>
        <p:nvSpPr>
          <p:cNvPr id="6" name="BG-accent-bar"/>
          <p:cNvSpPr/>
          <p:nvPr/>
        </p:nvSpPr>
        <p:spPr>
          <a:xfrm>
            <a:off x="838200" y="1426464"/>
            <a:ext cx="1005840" cy="64008"/>
          </a:xfrm>
          <a:prstGeom prst="rect">
            <a:avLst/>
          </a:prstGeom>
          <a:solidFill>
            <a:srgbClr val="ADC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BG-number-circle"/>
          <p:cNvSpPr/>
          <p:nvPr/>
        </p:nvSpPr>
        <p:spPr>
          <a:xfrm>
            <a:off x="868680" y="1976119"/>
            <a:ext cx="502920" cy="502920"/>
          </a:xfrm>
          <a:prstGeom prst="ellipse">
            <a:avLst/>
          </a:prstGeom>
          <a:solidFill>
            <a:srgbClr val="86B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021840"/>
            <a:ext cx="502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48" y="1948688"/>
            <a:ext cx="405079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900" b="1" dirty="0">
                <a:solidFill>
                  <a:srgbClr val="3A76A4"/>
                </a:solidFill>
                <a:latin typeface="Aptos"/>
              </a:rPr>
              <a:t>Datum </a:t>
            </a:r>
            <a:r>
              <a:rPr sz="1900" b="1" dirty="0" err="1">
                <a:solidFill>
                  <a:srgbClr val="3A76A4"/>
                </a:solidFill>
                <a:latin typeface="Aptos"/>
              </a:rPr>
              <a:t>vaccinatiemoment</a:t>
            </a:r>
            <a:r>
              <a:rPr sz="1900" b="1" dirty="0">
                <a:solidFill>
                  <a:srgbClr val="3A76A4"/>
                </a:solidFill>
                <a:latin typeface="Aptos"/>
              </a:rPr>
              <a:t>(en)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7048" y="2277872"/>
            <a:ext cx="4050792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600" b="0" dirty="0">
                <a:solidFill>
                  <a:srgbClr val="464B50"/>
                </a:solidFill>
                <a:latin typeface="Aptos"/>
              </a:rPr>
              <a:t>Voor </a:t>
            </a:r>
            <a:r>
              <a:rPr sz="1600" b="0" dirty="0" err="1">
                <a:solidFill>
                  <a:srgbClr val="464B50"/>
                </a:solidFill>
                <a:latin typeface="Aptos"/>
              </a:rPr>
              <a:t>één</a:t>
            </a:r>
            <a:r>
              <a:rPr sz="1600" b="0" dirty="0">
                <a:solidFill>
                  <a:srgbClr val="464B50"/>
                </a:solidFill>
                <a:latin typeface="Aptos"/>
              </a:rPr>
              <a:t> of </a:t>
            </a:r>
            <a:r>
              <a:rPr sz="1600" b="0" dirty="0" err="1">
                <a:solidFill>
                  <a:srgbClr val="464B50"/>
                </a:solidFill>
                <a:latin typeface="Aptos"/>
              </a:rPr>
              <a:t>meerdere</a:t>
            </a:r>
            <a:r>
              <a:rPr sz="1600" b="0" dirty="0">
                <a:solidFill>
                  <a:srgbClr val="464B50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464B50"/>
                </a:solidFill>
                <a:latin typeface="Aptos"/>
              </a:rPr>
              <a:t>geplande</a:t>
            </a:r>
            <a:r>
              <a:rPr sz="1600" b="0" dirty="0">
                <a:solidFill>
                  <a:srgbClr val="464B50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464B50"/>
                </a:solidFill>
                <a:latin typeface="Aptos"/>
              </a:rPr>
              <a:t>vaccinatiemomenten</a:t>
            </a:r>
            <a:r>
              <a:rPr sz="1600" b="0" dirty="0">
                <a:solidFill>
                  <a:srgbClr val="464B50"/>
                </a:solidFill>
                <a:latin typeface="Aptos"/>
              </a:rPr>
              <a:t>.</a:t>
            </a:r>
          </a:p>
        </p:txBody>
      </p:sp>
      <p:sp>
        <p:nvSpPr>
          <p:cNvPr id="11" name="BG-number-circle"/>
          <p:cNvSpPr/>
          <p:nvPr/>
        </p:nvSpPr>
        <p:spPr>
          <a:xfrm>
            <a:off x="5806440" y="1976119"/>
            <a:ext cx="502920" cy="502920"/>
          </a:xfrm>
          <a:prstGeom prst="ellipse">
            <a:avLst/>
          </a:prstGeom>
          <a:solidFill>
            <a:srgbClr val="ADC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806440" y="2021840"/>
            <a:ext cx="502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1948688"/>
            <a:ext cx="40050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900" b="1">
                <a:solidFill>
                  <a:srgbClr val="3A76A4"/>
                </a:solidFill>
                <a:latin typeface="Aptos"/>
              </a:rPr>
              <a:t>Uren waarop hulp gewenst 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2277872"/>
            <a:ext cx="4005072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600" b="0">
                <a:solidFill>
                  <a:srgbClr val="464B50"/>
                </a:solidFill>
                <a:latin typeface="Aptos"/>
              </a:rPr>
              <a:t>Concrete tijdsblokken waarin verpleegkundige ondersteuning nodig is.</a:t>
            </a:r>
          </a:p>
        </p:txBody>
      </p:sp>
      <p:sp>
        <p:nvSpPr>
          <p:cNvPr id="15" name="BG-number-circle"/>
          <p:cNvSpPr/>
          <p:nvPr/>
        </p:nvSpPr>
        <p:spPr>
          <a:xfrm>
            <a:off x="868680" y="3375151"/>
            <a:ext cx="502920" cy="502920"/>
          </a:xfrm>
          <a:prstGeom prst="ellipse">
            <a:avLst/>
          </a:prstGeom>
          <a:solidFill>
            <a:srgbClr val="833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3420872"/>
            <a:ext cx="502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7048" y="3347720"/>
            <a:ext cx="405079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900" b="1">
                <a:solidFill>
                  <a:srgbClr val="3A76A4"/>
                </a:solidFill>
                <a:latin typeface="Aptos"/>
              </a:rPr>
              <a:t>Locatie van de praktijk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7048" y="3676903"/>
            <a:ext cx="4050792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600" b="0">
                <a:solidFill>
                  <a:srgbClr val="464B50"/>
                </a:solidFill>
                <a:latin typeface="Aptos"/>
              </a:rPr>
              <a:t>Adres of locatie waar de vaccinaties plaatsvinden.</a:t>
            </a:r>
          </a:p>
        </p:txBody>
      </p:sp>
      <p:sp>
        <p:nvSpPr>
          <p:cNvPr id="19" name="BG-number-circle"/>
          <p:cNvSpPr/>
          <p:nvPr/>
        </p:nvSpPr>
        <p:spPr>
          <a:xfrm>
            <a:off x="5806440" y="3375151"/>
            <a:ext cx="502920" cy="502920"/>
          </a:xfrm>
          <a:prstGeom prst="ellipse">
            <a:avLst/>
          </a:prstGeom>
          <a:solidFill>
            <a:srgbClr val="86B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806440" y="3420872"/>
            <a:ext cx="502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7" y="3347720"/>
            <a:ext cx="4005072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900" b="1">
                <a:solidFill>
                  <a:srgbClr val="3A76A4"/>
                </a:solidFill>
                <a:latin typeface="Aptos"/>
              </a:rPr>
              <a:t>Contactpersoon in de praktijk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7" y="3676903"/>
            <a:ext cx="4005072" cy="5852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600" b="0">
                <a:solidFill>
                  <a:srgbClr val="464B50"/>
                </a:solidFill>
                <a:latin typeface="Aptos"/>
              </a:rPr>
              <a:t>Voor verdere afstemming van planning en samenwerking.</a:t>
            </a:r>
          </a:p>
        </p:txBody>
      </p:sp>
      <p:sp>
        <p:nvSpPr>
          <p:cNvPr id="23" name="BG-soft-band"/>
          <p:cNvSpPr/>
          <p:nvPr/>
        </p:nvSpPr>
        <p:spPr>
          <a:xfrm>
            <a:off x="1005840" y="5057648"/>
            <a:ext cx="9189720" cy="502920"/>
          </a:xfrm>
          <a:prstGeom prst="roundRect">
            <a:avLst/>
          </a:prstGeom>
          <a:solidFill>
            <a:srgbClr val="EA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80160" y="5185664"/>
            <a:ext cx="864108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700" b="1">
                <a:solidFill>
                  <a:srgbClr val="3A76A4"/>
                </a:solidFill>
                <a:latin typeface="Aptos"/>
              </a:rPr>
              <a:t>Kort en volledig = sneller gericht zoeken naar een beschikbare verpleegkundige.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b="1" dirty="0">
                <a:solidFill>
                  <a:srgbClr val="3A76A4"/>
                </a:solidFill>
                <a:latin typeface="Aptos"/>
              </a:rPr>
              <a:t>Beschikbaarheid, vergoeding en afspraken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67512" y="713232"/>
            <a:ext cx="8366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endParaRPr sz="2800" b="1" dirty="0">
              <a:solidFill>
                <a:srgbClr val="3A76A4"/>
              </a:solidFill>
              <a:latin typeface="Aptos"/>
            </a:endParaRPr>
          </a:p>
        </p:txBody>
      </p:sp>
      <p:sp>
        <p:nvSpPr>
          <p:cNvPr id="6" name="BG-accent-bar"/>
          <p:cNvSpPr/>
          <p:nvPr/>
        </p:nvSpPr>
        <p:spPr>
          <a:xfrm>
            <a:off x="777240" y="1626997"/>
            <a:ext cx="1005840" cy="64008"/>
          </a:xfrm>
          <a:prstGeom prst="rect">
            <a:avLst/>
          </a:prstGeom>
          <a:solidFill>
            <a:srgbClr val="ADC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BG-connector"/>
          <p:cNvCxnSpPr/>
          <p:nvPr/>
        </p:nvCxnSpPr>
        <p:spPr>
          <a:xfrm>
            <a:off x="3398520" y="2996184"/>
            <a:ext cx="685800" cy="0"/>
          </a:xfrm>
          <a:prstGeom prst="line">
            <a:avLst/>
          </a:prstGeom>
          <a:ln w="25400">
            <a:solidFill>
              <a:srgbClr val="8286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BG-arrowhead"/>
          <p:cNvSpPr/>
          <p:nvPr/>
        </p:nvSpPr>
        <p:spPr>
          <a:xfrm>
            <a:off x="4038600" y="2877312"/>
            <a:ext cx="201168" cy="237744"/>
          </a:xfrm>
          <a:prstGeom prst="rtTriangle">
            <a:avLst/>
          </a:prstGeom>
          <a:solidFill>
            <a:srgbClr val="8286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BG-connector"/>
          <p:cNvCxnSpPr/>
          <p:nvPr/>
        </p:nvCxnSpPr>
        <p:spPr>
          <a:xfrm>
            <a:off x="6598920" y="2996184"/>
            <a:ext cx="685800" cy="0"/>
          </a:xfrm>
          <a:prstGeom prst="line">
            <a:avLst/>
          </a:prstGeom>
          <a:ln w="25400">
            <a:solidFill>
              <a:srgbClr val="82868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BG-arrowhead"/>
          <p:cNvSpPr/>
          <p:nvPr/>
        </p:nvSpPr>
        <p:spPr>
          <a:xfrm>
            <a:off x="7239000" y="2877312"/>
            <a:ext cx="201168" cy="237744"/>
          </a:xfrm>
          <a:prstGeom prst="rtTriangle">
            <a:avLst/>
          </a:prstGeom>
          <a:solidFill>
            <a:srgbClr val="8286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BG-soft-band"/>
          <p:cNvSpPr/>
          <p:nvPr/>
        </p:nvSpPr>
        <p:spPr>
          <a:xfrm>
            <a:off x="1021080" y="2301240"/>
            <a:ext cx="2697480" cy="1536192"/>
          </a:xfrm>
          <a:prstGeom prst="roundRect">
            <a:avLst/>
          </a:prstGeom>
          <a:solidFill>
            <a:srgbClr val="EA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BG-node-number"/>
          <p:cNvSpPr/>
          <p:nvPr/>
        </p:nvSpPr>
        <p:spPr>
          <a:xfrm>
            <a:off x="1185672" y="2529840"/>
            <a:ext cx="384048" cy="384048"/>
          </a:xfrm>
          <a:prstGeom prst="rect">
            <a:avLst/>
          </a:prstGeom>
          <a:solidFill>
            <a:srgbClr val="86B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85672" y="2575560"/>
            <a:ext cx="384048" cy="1463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6880" y="2484120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550" b="1">
                <a:solidFill>
                  <a:srgbClr val="3A76A4"/>
                </a:solidFill>
                <a:latin typeface="Aptos"/>
              </a:rPr>
              <a:t>Beschikbaarheid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06880" y="2877312"/>
            <a:ext cx="178308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280" b="0">
                <a:solidFill>
                  <a:srgbClr val="464B50"/>
                </a:solidFill>
                <a:latin typeface="Aptos"/>
              </a:rPr>
              <a:t>De coördinator zoekt een beschikbare verpleegkundige.</a:t>
            </a:r>
          </a:p>
        </p:txBody>
      </p:sp>
      <p:sp>
        <p:nvSpPr>
          <p:cNvPr id="16" name="BG-soft-band"/>
          <p:cNvSpPr/>
          <p:nvPr/>
        </p:nvSpPr>
        <p:spPr>
          <a:xfrm>
            <a:off x="4175760" y="2301240"/>
            <a:ext cx="2697480" cy="1536192"/>
          </a:xfrm>
          <a:prstGeom prst="roundRect">
            <a:avLst/>
          </a:prstGeom>
          <a:solidFill>
            <a:srgbClr val="F5F9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BG-node-number"/>
          <p:cNvSpPr/>
          <p:nvPr/>
        </p:nvSpPr>
        <p:spPr>
          <a:xfrm>
            <a:off x="4340351" y="2529840"/>
            <a:ext cx="384048" cy="384048"/>
          </a:xfrm>
          <a:prstGeom prst="rect">
            <a:avLst/>
          </a:prstGeom>
          <a:solidFill>
            <a:srgbClr val="ADC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340351" y="2575560"/>
            <a:ext cx="384048" cy="1463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61560" y="2484120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550" b="1">
                <a:solidFill>
                  <a:srgbClr val="3A76A4"/>
                </a:solidFill>
                <a:latin typeface="Aptos"/>
              </a:rPr>
              <a:t>Samenwerking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61560" y="2877312"/>
            <a:ext cx="178308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280" b="0">
                <a:solidFill>
                  <a:srgbClr val="464B50"/>
                </a:solidFill>
                <a:latin typeface="Aptos"/>
              </a:rPr>
              <a:t>De verpleegkundige en praktijk maken praktische afspraken.</a:t>
            </a:r>
          </a:p>
        </p:txBody>
      </p:sp>
      <p:sp>
        <p:nvSpPr>
          <p:cNvPr id="21" name="BG-soft-band"/>
          <p:cNvSpPr/>
          <p:nvPr/>
        </p:nvSpPr>
        <p:spPr>
          <a:xfrm>
            <a:off x="7376160" y="2301240"/>
            <a:ext cx="2697480" cy="1536192"/>
          </a:xfrm>
          <a:prstGeom prst="roundRect">
            <a:avLst/>
          </a:prstGeom>
          <a:solidFill>
            <a:srgbClr val="F7EE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BG-node-number"/>
          <p:cNvSpPr/>
          <p:nvPr/>
        </p:nvSpPr>
        <p:spPr>
          <a:xfrm>
            <a:off x="7540752" y="2529840"/>
            <a:ext cx="384048" cy="384048"/>
          </a:xfrm>
          <a:prstGeom prst="rect">
            <a:avLst/>
          </a:prstGeom>
          <a:solidFill>
            <a:srgbClr val="8337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40752" y="2575560"/>
            <a:ext cx="384048" cy="14630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61960" y="2484120"/>
            <a:ext cx="1828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550" b="1">
                <a:solidFill>
                  <a:srgbClr val="3A76A4"/>
                </a:solidFill>
                <a:latin typeface="Aptos"/>
              </a:rPr>
              <a:t>Overeenkomst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61960" y="2877312"/>
            <a:ext cx="178308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280" b="0">
                <a:solidFill>
                  <a:srgbClr val="464B50"/>
                </a:solidFill>
                <a:latin typeface="Aptos"/>
              </a:rPr>
              <a:t>NPTV heeft een sjabloon als vertrekpunt.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2520" y="4285488"/>
            <a:ext cx="4114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900" b="1">
                <a:solidFill>
                  <a:srgbClr val="833790"/>
                </a:solidFill>
                <a:latin typeface="Aptos"/>
              </a:rPr>
              <a:t>Vergoeding en tarieven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2520" y="4614672"/>
            <a:ext cx="46634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580" b="0">
                <a:solidFill>
                  <a:srgbClr val="464B50"/>
                </a:solidFill>
                <a:latin typeface="Aptos"/>
              </a:rPr>
              <a:t>Tarieven 2026: ethisch charter NPTV.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2520" y="4943856"/>
            <a:ext cx="3840480" cy="23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350" b="1" dirty="0">
                <a:solidFill>
                  <a:srgbClr val="3A76A4"/>
                </a:solidFill>
                <a:latin typeface="Aptos"/>
                <a:hlinkClick r:id="rId2"/>
              </a:rPr>
              <a:t>www.nptv.be/ethisch-charter/</a:t>
            </a:r>
            <a:endParaRPr sz="1350" b="1" dirty="0">
              <a:solidFill>
                <a:srgbClr val="3A76A4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96000" y="4285488"/>
            <a:ext cx="41148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900" b="1">
                <a:solidFill>
                  <a:srgbClr val="833790"/>
                </a:solidFill>
                <a:latin typeface="Aptos"/>
              </a:rPr>
              <a:t>Andere aandachtspunten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0" y="4614672"/>
            <a:ext cx="425196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l"/>
            <a:r>
              <a:rPr sz="1580" b="0">
                <a:solidFill>
                  <a:srgbClr val="464B50"/>
                </a:solidFill>
                <a:latin typeface="Aptos"/>
              </a:rPr>
              <a:t>Geen specifieke bijkomende aandachtspunten.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1710FBF-1FBF-2C25-58FD-A121F81E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42CF088E-DA41-7CAB-F96D-04EDF21BD53B}"/>
              </a:ext>
            </a:extLst>
          </p:cNvPr>
          <p:cNvSpPr txBox="1"/>
          <p:nvPr/>
        </p:nvSpPr>
        <p:spPr>
          <a:xfrm>
            <a:off x="1642872" y="2834640"/>
            <a:ext cx="8366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noAutofit/>
          </a:bodyPr>
          <a:lstStyle/>
          <a:p>
            <a:pPr algn="ctr"/>
            <a:r>
              <a:rPr lang="nl-BE" sz="4000" b="1" dirty="0">
                <a:solidFill>
                  <a:srgbClr val="93B7DC"/>
                </a:solidFill>
                <a:latin typeface="Aptos"/>
              </a:rPr>
              <a:t>www.nptv.be</a:t>
            </a:r>
            <a:endParaRPr sz="4000" b="1" dirty="0">
              <a:solidFill>
                <a:srgbClr val="93B7DC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243687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221594F4E4CA4E94B87B953030EB9D" ma:contentTypeVersion="10" ma:contentTypeDescription="Een nieuw document maken." ma:contentTypeScope="" ma:versionID="67ae2b5cb312aac5f425fc27a297b3a5">
  <xsd:schema xmlns:xsd="http://www.w3.org/2001/XMLSchema" xmlns:xs="http://www.w3.org/2001/XMLSchema" xmlns:p="http://schemas.microsoft.com/office/2006/metadata/properties" xmlns:ns2="069ed345-ed4b-4b86-9180-ac56ec94924b" xmlns:ns3="937ec71b-b37d-4c0c-829d-d6fd4ffa2a0b" targetNamespace="http://schemas.microsoft.com/office/2006/metadata/properties" ma:root="true" ma:fieldsID="784bd27991b8d0f6ea3fe767edb2c72e" ns2:_="" ns3:_="">
    <xsd:import namespace="069ed345-ed4b-4b86-9180-ac56ec94924b"/>
    <xsd:import namespace="937ec71b-b37d-4c0c-829d-d6fd4ffa2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ed345-ed4b-4b86-9180-ac56ec9492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cade8515-2da0-409d-883c-b028c2d246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7ec71b-b37d-4c0c-829d-d6fd4ffa2a0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9b3550c-cd52-4d0e-9d74-556b22bda541}" ma:internalName="TaxCatchAll" ma:showField="CatchAllData" ma:web="937ec71b-b37d-4c0c-829d-d6fd4ffa2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9ed345-ed4b-4b86-9180-ac56ec94924b">
      <Terms xmlns="http://schemas.microsoft.com/office/infopath/2007/PartnerControls"/>
    </lcf76f155ced4ddcb4097134ff3c332f>
    <TaxCatchAll xmlns="937ec71b-b37d-4c0c-829d-d6fd4ffa2a0b" xsi:nil="true"/>
  </documentManagement>
</p:properties>
</file>

<file path=customXml/itemProps1.xml><?xml version="1.0" encoding="utf-8"?>
<ds:datastoreItem xmlns:ds="http://schemas.openxmlformats.org/officeDocument/2006/customXml" ds:itemID="{CA1AB69C-7056-49E0-87C0-58D0761593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ed345-ed4b-4b86-9180-ac56ec94924b"/>
    <ds:schemaRef ds:uri="937ec71b-b37d-4c0c-829d-d6fd4ffa2a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CCB844-1139-46B4-B33B-3A331FE9E9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B31D57-F32F-4AA4-A2F1-2E4623D4CB6E}">
  <ds:schemaRefs>
    <ds:schemaRef ds:uri="http://schemas.microsoft.com/office/2006/metadata/properties"/>
    <ds:schemaRef ds:uri="http://schemas.microsoft.com/office/infopath/2007/PartnerControls"/>
    <ds:schemaRef ds:uri="70a2642f-abb9-4f7c-b161-d738b6496d58"/>
    <ds:schemaRef ds:uri="174134d6-eae6-4848-b5d5-705ccd740105"/>
    <ds:schemaRef ds:uri="a12849ae-aff4-4308-812c-9ec7e32a15de"/>
    <ds:schemaRef ds:uri="6d42f144-1a29-488f-9c4e-a76c0dd6c69a"/>
    <ds:schemaRef ds:uri="069ed345-ed4b-4b86-9180-ac56ec94924b"/>
    <ds:schemaRef ds:uri="937ec71b-b37d-4c0c-829d-d6fd4ffa2a0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4906</TotalTime>
  <Words>190</Words>
  <Application>Microsoft Office PowerPoint</Application>
  <PresentationFormat>Breedbeeld</PresentationFormat>
  <Paragraphs>42</Paragraphs>
  <Slides>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Open Sans</vt:lpstr>
      <vt:lpstr>Office Theme</vt:lpstr>
      <vt:lpstr>Ondersteuning najaarsvaccinaties huisartsen</vt:lpstr>
      <vt:lpstr>Hoe ondersteuning aanvragen?</vt:lpstr>
      <vt:lpstr>Welke informatie geef je meteen mee?</vt:lpstr>
      <vt:lpstr>Beschikbaarheid, vergoeding en afspraken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Bertel Van Gansbeke</dc:creator>
  <cp:lastModifiedBy>Info - NPTV</cp:lastModifiedBy>
  <cp:revision>85</cp:revision>
  <dcterms:created xsi:type="dcterms:W3CDTF">2018-11-10T11:34:48Z</dcterms:created>
  <dcterms:modified xsi:type="dcterms:W3CDTF">2026-09-29T11:02:05Z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0x0101003A221594F4E4CA4E94B87B953030EB9D</vt:lpwstr>
  </property>
  <property fmtid="{D5CDD505-2E9C-101B-9397-08002B2CF9AE}" pid="3" name="MediaServiceImageTags">
    <vt:lpwstr/>
  </property>
</Properties>
</file>